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  <p:sldMasterId id="2147483673" r:id="rId6"/>
    <p:sldMasterId id="2147483660" r:id="rId7"/>
  </p:sldMasterIdLst>
  <p:sldIdLst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B122"/>
    <a:srgbClr val="CE1422"/>
    <a:srgbClr val="00A6A5"/>
    <a:srgbClr val="169FDB"/>
    <a:srgbClr val="009A3E"/>
    <a:srgbClr val="0E326F"/>
    <a:srgbClr val="E6B42D"/>
    <a:srgbClr val="CD0C2D"/>
    <a:srgbClr val="CF5729"/>
    <a:srgbClr val="738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2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9037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3454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3137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0463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6052"/>
            <a:ext cx="7772400" cy="1803180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6299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447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6570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1225"/>
            <a:ext cx="7772400" cy="1696890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053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1601225"/>
            <a:ext cx="7772400" cy="1696890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506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957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74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7939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066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11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2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8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orporateswoosh.psd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" name="Picture 9" descr="IBSA_CMYK.eps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30522"/>
            <a:ext cx="1448084" cy="827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67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72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corporatecorner.psd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319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0E326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corporatefullcorner.psd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420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IBSA VET Capability Framework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1128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5675" y="627063"/>
            <a:ext cx="4772025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Second Level Practitioner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2904023"/>
              </p:ext>
            </p:extLst>
          </p:nvPr>
        </p:nvGraphicFramePr>
        <p:xfrm>
          <a:off x="409574" y="2721054"/>
          <a:ext cx="832485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213"/>
                <a:gridCol w="2081213"/>
                <a:gridCol w="2333625"/>
                <a:gridCol w="1828801"/>
              </a:tblGrid>
              <a:tr h="585334">
                <a:tc>
                  <a:txBody>
                    <a:bodyPr/>
                    <a:lstStyle/>
                    <a:p>
                      <a:r>
                        <a:rPr lang="en-AU" b="0" dirty="0" smtClean="0"/>
                        <a:t>Assessment theories</a:t>
                      </a:r>
                      <a:endParaRPr lang="en-AU" b="0" dirty="0"/>
                    </a:p>
                  </a:txBody>
                  <a:tcPr>
                    <a:solidFill>
                      <a:srgbClr val="169F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b="0" dirty="0" smtClean="0"/>
                        <a:t>Products</a:t>
                      </a:r>
                      <a:endParaRPr lang="en-AU" b="0" dirty="0"/>
                    </a:p>
                  </a:txBody>
                  <a:tcPr>
                    <a:solidFill>
                      <a:srgbClr val="169F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b="0" dirty="0" smtClean="0"/>
                        <a:t>Processes</a:t>
                      </a:r>
                      <a:endParaRPr lang="en-AU" b="0" dirty="0"/>
                    </a:p>
                  </a:txBody>
                  <a:tcPr>
                    <a:solidFill>
                      <a:srgbClr val="169F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b="0" dirty="0" smtClean="0"/>
                        <a:t>Validation</a:t>
                      </a:r>
                      <a:endParaRPr lang="en-AU" b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169FDB"/>
                    </a:solidFill>
                  </a:tcPr>
                </a:tc>
              </a:tr>
              <a:tr h="2000130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Uses contemporary</a:t>
                      </a:r>
                      <a:r>
                        <a:rPr lang="en-AU" sz="1600" kern="1200" baseline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assessment research and theory to inform and expand practice</a:t>
                      </a:r>
                      <a:endParaRPr lang="en-AU" sz="160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69FDB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Designs,</a:t>
                      </a:r>
                      <a:r>
                        <a:rPr lang="en-AU" sz="1600" kern="1200" baseline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develops and evaluates assessment tools for purposes including RPL and assessment of training outcomes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baseline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Uses a variety of technologies to develop and implement the tools</a:t>
                      </a:r>
                      <a:endParaRPr lang="en-AU" sz="1600" kern="1200" dirty="0" smtClean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69FDB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</a:rPr>
                        <a:t>Adapts assessment approaches</a:t>
                      </a:r>
                      <a:r>
                        <a:rPr lang="en-AU" sz="1600" baseline="0" dirty="0" smtClean="0">
                          <a:solidFill>
                            <a:sysClr val="windowText" lastClr="000000"/>
                          </a:solidFill>
                        </a:rPr>
                        <a:t> as required for different contexts and candidates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600" baseline="0" dirty="0" smtClean="0">
                          <a:solidFill>
                            <a:sysClr val="windowText" lastClr="000000"/>
                          </a:solidFill>
                        </a:rPr>
                        <a:t>R</a:t>
                      </a: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</a:rPr>
                        <a:t>eviews assessment processes and identifies  improvements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</a:rPr>
                        <a:t>Provides assessment</a:t>
                      </a:r>
                      <a:r>
                        <a:rPr lang="en-AU" sz="1600" baseline="0" dirty="0" smtClean="0">
                          <a:solidFill>
                            <a:sysClr val="windowText" lastClr="000000"/>
                          </a:solidFill>
                        </a:rPr>
                        <a:t> feedback to support continued learning</a:t>
                      </a:r>
                      <a:endParaRPr lang="en-A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169FDB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Actively contributes to assessment validation processes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Uses validation outcomes</a:t>
                      </a:r>
                      <a:r>
                        <a:rPr lang="en-AU" sz="1600" kern="1200" baseline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to improve practice</a:t>
                      </a:r>
                      <a:endParaRPr lang="en-AU" sz="160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rgbClr val="169FDB">
                        <a:alpha val="9804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74" y="105972"/>
            <a:ext cx="2344607" cy="2371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4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5675" y="627063"/>
            <a:ext cx="4772025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Third Level Practitioner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8714459"/>
              </p:ext>
            </p:extLst>
          </p:nvPr>
        </p:nvGraphicFramePr>
        <p:xfrm>
          <a:off x="409574" y="2721054"/>
          <a:ext cx="8324852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1"/>
                <a:gridCol w="1800225"/>
                <a:gridCol w="2405063"/>
                <a:gridCol w="2081213"/>
              </a:tblGrid>
              <a:tr h="585334">
                <a:tc>
                  <a:txBody>
                    <a:bodyPr/>
                    <a:lstStyle/>
                    <a:p>
                      <a:r>
                        <a:rPr lang="en-AU" b="0" dirty="0" smtClean="0"/>
                        <a:t>Assessment theories</a:t>
                      </a:r>
                      <a:endParaRPr lang="en-AU" b="0" dirty="0"/>
                    </a:p>
                  </a:txBody>
                  <a:tcPr>
                    <a:solidFill>
                      <a:srgbClr val="169F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b="0" dirty="0" smtClean="0"/>
                        <a:t>Products</a:t>
                      </a:r>
                      <a:endParaRPr lang="en-AU" b="0" dirty="0"/>
                    </a:p>
                  </a:txBody>
                  <a:tcPr>
                    <a:solidFill>
                      <a:srgbClr val="169F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b="0" dirty="0" smtClean="0"/>
                        <a:t>Processes</a:t>
                      </a:r>
                      <a:endParaRPr lang="en-AU" b="0" dirty="0"/>
                    </a:p>
                  </a:txBody>
                  <a:tcPr>
                    <a:solidFill>
                      <a:srgbClr val="169F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b="0" dirty="0" smtClean="0"/>
                        <a:t>Validation</a:t>
                      </a:r>
                      <a:endParaRPr lang="en-AU" b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169FDB"/>
                    </a:solidFill>
                  </a:tcPr>
                </a:tc>
              </a:tr>
              <a:tr h="200013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Leads others to interpret and  apply relevant  theory to improve assessment practice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Undertakes research  to inform assessment practice </a:t>
                      </a:r>
                      <a:endParaRPr lang="en-A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169FDB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Designs and implements continuous improvement strategies to ensure assessment tools meet industry and system requirements</a:t>
                      </a:r>
                    </a:p>
                  </a:txBody>
                  <a:tcPr>
                    <a:solidFill>
                      <a:srgbClr val="169FDB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Consults with stakeholders to design holistic assessment approaches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Leads quality assessment practices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Explores opportunities for innovation and improvements in assessment processes</a:t>
                      </a:r>
                      <a:endParaRPr kumimoji="0" lang="en-A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69FDB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Coordinates industry validation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Critically</a:t>
                      </a:r>
                      <a:r>
                        <a:rPr lang="en-AU" sz="1600" kern="1200" baseline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evaluates validation outcomes  and implements improvements to assessment strategies</a:t>
                      </a:r>
                      <a:endParaRPr lang="en-AU" sz="160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rgbClr val="169FDB">
                        <a:alpha val="9804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74" y="105972"/>
            <a:ext cx="2344607" cy="2371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4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5675" y="627063"/>
            <a:ext cx="4772025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First Level Practitioner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2663390"/>
              </p:ext>
            </p:extLst>
          </p:nvPr>
        </p:nvGraphicFramePr>
        <p:xfrm>
          <a:off x="409574" y="2721054"/>
          <a:ext cx="832485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213"/>
                <a:gridCol w="2081213"/>
                <a:gridCol w="2081213"/>
                <a:gridCol w="2081213"/>
              </a:tblGrid>
              <a:tr h="402246">
                <a:tc>
                  <a:txBody>
                    <a:bodyPr/>
                    <a:lstStyle/>
                    <a:p>
                      <a:r>
                        <a:rPr lang="en-AU" b="1" dirty="0" smtClean="0"/>
                        <a:t>Engagement</a:t>
                      </a:r>
                      <a:endParaRPr lang="en-AU" b="0" dirty="0"/>
                    </a:p>
                  </a:txBody>
                  <a:tcPr>
                    <a:solidFill>
                      <a:srgbClr val="00A6A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Networks</a:t>
                      </a:r>
                      <a:endParaRPr lang="en-AU" dirty="0"/>
                    </a:p>
                  </a:txBody>
                  <a:tcPr>
                    <a:solidFill>
                      <a:srgbClr val="00A6A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Vocational competence</a:t>
                      </a:r>
                      <a:endParaRPr lang="en-AU" dirty="0"/>
                    </a:p>
                  </a:txBody>
                  <a:tcPr>
                    <a:solidFill>
                      <a:srgbClr val="00A6A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Workforce development</a:t>
                      </a:r>
                      <a:endParaRPr lang="en-AU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A6A5"/>
                    </a:solidFill>
                  </a:tcPr>
                </a:tc>
              </a:tr>
              <a:tr h="278220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Calibri"/>
                        </a:rPr>
                        <a:t>Liaises with enterprises to ensure teaching  and assessment reflects current industry practices </a:t>
                      </a:r>
                      <a:endParaRPr lang="en-A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A6A5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Calibri"/>
                        </a:rPr>
                        <a:t>Participates in enterprise networks to enhance own knowledge and skills</a:t>
                      </a:r>
                      <a:endParaRPr lang="en-A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A6A5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Calibri"/>
                        </a:rPr>
                        <a:t>Maintains vocational competence relevant to own subject area and works with others to maintain that competence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Calibri"/>
                        </a:rPr>
                        <a:t>Uses a range of methods to keep up-to-date with industry changes </a:t>
                      </a:r>
                      <a:endParaRPr lang="en-A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A6A5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Contextualises program content and adapts teaching practices to suit specified enterprise</a:t>
                      </a:r>
                      <a:r>
                        <a:rPr lang="en-AU" sz="1600" kern="1200" baseline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needs</a:t>
                      </a:r>
                      <a:endParaRPr lang="en-AU" sz="160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rgbClr val="00A6A5">
                        <a:alpha val="9804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34" y="191333"/>
            <a:ext cx="2449018" cy="2376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9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5675" y="627063"/>
            <a:ext cx="4772025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Second Level Practitioner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2516152"/>
              </p:ext>
            </p:extLst>
          </p:nvPr>
        </p:nvGraphicFramePr>
        <p:xfrm>
          <a:off x="409574" y="2721054"/>
          <a:ext cx="8324852" cy="2776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213"/>
                <a:gridCol w="2081213"/>
                <a:gridCol w="2081213"/>
                <a:gridCol w="2081213"/>
              </a:tblGrid>
              <a:tr h="598628">
                <a:tc>
                  <a:txBody>
                    <a:bodyPr/>
                    <a:lstStyle/>
                    <a:p>
                      <a:r>
                        <a:rPr lang="en-AU" b="1" dirty="0" smtClean="0"/>
                        <a:t>Engagement</a:t>
                      </a:r>
                      <a:endParaRPr lang="en-AU" b="0" dirty="0"/>
                    </a:p>
                  </a:txBody>
                  <a:tcPr>
                    <a:solidFill>
                      <a:srgbClr val="00A6A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Networks</a:t>
                      </a:r>
                      <a:endParaRPr lang="en-AU" dirty="0"/>
                    </a:p>
                  </a:txBody>
                  <a:tcPr>
                    <a:solidFill>
                      <a:srgbClr val="00A6A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Vocational competence</a:t>
                      </a:r>
                      <a:endParaRPr lang="en-AU" dirty="0"/>
                    </a:p>
                  </a:txBody>
                  <a:tcPr>
                    <a:solidFill>
                      <a:srgbClr val="00A6A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Workforce development</a:t>
                      </a:r>
                      <a:endParaRPr lang="en-AU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A6A5"/>
                    </a:solidFill>
                  </a:tcPr>
                </a:tc>
              </a:tr>
              <a:tr h="2136738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dirty="0" smtClean="0">
                          <a:latin typeface="+mn-lt"/>
                          <a:ea typeface="Calibri"/>
                        </a:rPr>
                        <a:t>Builds relationships with enterprises and stakeholders to ensure learning programs, and related assessment, meet the client’s needs </a:t>
                      </a:r>
                      <a:endParaRPr lang="en-AU" sz="160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A6A5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dirty="0" smtClean="0">
                          <a:latin typeface="+mn-lt"/>
                          <a:ea typeface="Calibri"/>
                        </a:rPr>
                        <a:t>Engages in networks to support sharing of vocational, and learning and assessment, knowledge and skills </a:t>
                      </a:r>
                      <a:endParaRPr lang="en-AU" sz="1600" dirty="0"/>
                    </a:p>
                  </a:txBody>
                  <a:tcPr>
                    <a:solidFill>
                      <a:srgbClr val="00A6A5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dirty="0" smtClean="0">
                          <a:latin typeface="+mn-lt"/>
                          <a:ea typeface="Calibri"/>
                        </a:rPr>
                        <a:t>Implements approaches to build vocational competence leading to industry credibility </a:t>
                      </a:r>
                      <a:endParaRPr lang="en-AU" sz="1600" dirty="0"/>
                    </a:p>
                  </a:txBody>
                  <a:tcPr>
                    <a:solidFill>
                      <a:srgbClr val="00A6A5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dirty="0" smtClean="0">
                          <a:latin typeface="+mn-lt"/>
                          <a:ea typeface="Calibri"/>
                        </a:rPr>
                        <a:t>Designs training and other solutions to meet identified workforce development needs </a:t>
                      </a:r>
                      <a:endParaRPr lang="en-AU" sz="16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rgbClr val="00A6A5">
                        <a:alpha val="9804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34" y="191333"/>
            <a:ext cx="2449018" cy="2376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7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5675" y="627063"/>
            <a:ext cx="4772025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Third Level Practitioner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651674"/>
              </p:ext>
            </p:extLst>
          </p:nvPr>
        </p:nvGraphicFramePr>
        <p:xfrm>
          <a:off x="409574" y="2721055"/>
          <a:ext cx="8324852" cy="3009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3508"/>
                <a:gridCol w="2083633"/>
                <a:gridCol w="1858780"/>
                <a:gridCol w="1868931"/>
              </a:tblGrid>
              <a:tr h="605691">
                <a:tc>
                  <a:txBody>
                    <a:bodyPr/>
                    <a:lstStyle/>
                    <a:p>
                      <a:r>
                        <a:rPr lang="en-AU" b="1" dirty="0" smtClean="0"/>
                        <a:t>Engagement</a:t>
                      </a:r>
                      <a:endParaRPr lang="en-AU" b="0" dirty="0"/>
                    </a:p>
                  </a:txBody>
                  <a:tcPr>
                    <a:solidFill>
                      <a:srgbClr val="00A6A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Networks</a:t>
                      </a:r>
                      <a:endParaRPr lang="en-AU" dirty="0"/>
                    </a:p>
                  </a:txBody>
                  <a:tcPr>
                    <a:solidFill>
                      <a:srgbClr val="00A6A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Vocational competence</a:t>
                      </a:r>
                      <a:endParaRPr lang="en-AU" dirty="0"/>
                    </a:p>
                  </a:txBody>
                  <a:tcPr>
                    <a:solidFill>
                      <a:srgbClr val="00A6A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Workforce development</a:t>
                      </a:r>
                      <a:endParaRPr lang="en-AU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A6A5"/>
                    </a:solidFill>
                  </a:tcPr>
                </a:tc>
              </a:tr>
              <a:tr h="236951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dirty="0" smtClean="0">
                          <a:latin typeface="+mn-lt"/>
                          <a:ea typeface="Calibri"/>
                        </a:rPr>
                        <a:t>Negotiates with industry bodies and stakeholders to ensure that learning programs meet or exceed expectations and that teaching and assessment practices reflect current industry trends</a:t>
                      </a:r>
                      <a:endParaRPr lang="en-AU" sz="160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A6A5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dirty="0" smtClean="0">
                          <a:latin typeface="+mn-lt"/>
                          <a:ea typeface="Calibri"/>
                        </a:rPr>
                        <a:t>Demonstrates leadership in professional networks and provides advice and guidance about industry developments and changes </a:t>
                      </a:r>
                      <a:endParaRPr lang="en-AU" sz="1600" dirty="0"/>
                    </a:p>
                  </a:txBody>
                  <a:tcPr>
                    <a:solidFill>
                      <a:srgbClr val="00A6A5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dirty="0" smtClean="0">
                          <a:latin typeface="+mn-lt"/>
                          <a:ea typeface="Calibri"/>
                        </a:rPr>
                        <a:t>Develops and implements approaches to build team vocational competence </a:t>
                      </a:r>
                      <a:endParaRPr lang="en-AU" sz="1600" dirty="0"/>
                    </a:p>
                  </a:txBody>
                  <a:tcPr>
                    <a:solidFill>
                      <a:srgbClr val="00A6A5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dirty="0" smtClean="0">
                          <a:latin typeface="+mn-lt"/>
                          <a:ea typeface="Calibri"/>
                        </a:rPr>
                        <a:t>Work with enterprises to design learning and development strategies that address strategic direction</a:t>
                      </a:r>
                      <a:endParaRPr lang="en-AU" sz="16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rgbClr val="00A6A5">
                        <a:alpha val="9804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34" y="191333"/>
            <a:ext cx="2449018" cy="2376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94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5675" y="627063"/>
            <a:ext cx="4772025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First Level Practitioner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8517296"/>
              </p:ext>
            </p:extLst>
          </p:nvPr>
        </p:nvGraphicFramePr>
        <p:xfrm>
          <a:off x="409574" y="2721054"/>
          <a:ext cx="8324852" cy="3144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213"/>
                <a:gridCol w="2081213"/>
                <a:gridCol w="2081213"/>
                <a:gridCol w="2081213"/>
              </a:tblGrid>
              <a:tr h="576088">
                <a:tc>
                  <a:txBody>
                    <a:bodyPr/>
                    <a:lstStyle/>
                    <a:p>
                      <a:r>
                        <a:rPr lang="en-AU" dirty="0" smtClean="0"/>
                        <a:t>System standards</a:t>
                      </a:r>
                      <a:endParaRPr lang="en-AU" b="0" dirty="0"/>
                    </a:p>
                  </a:txBody>
                  <a:tcPr>
                    <a:solidFill>
                      <a:srgbClr val="CE14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System stakeholders</a:t>
                      </a:r>
                      <a:endParaRPr lang="en-AU" dirty="0"/>
                    </a:p>
                  </a:txBody>
                  <a:tcPr>
                    <a:solidFill>
                      <a:srgbClr val="CE14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Products</a:t>
                      </a:r>
                      <a:endParaRPr lang="en-AU" dirty="0"/>
                    </a:p>
                  </a:txBody>
                  <a:tcPr>
                    <a:solidFill>
                      <a:srgbClr val="CE14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 smtClean="0"/>
                        <a:t>Processes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1422"/>
                    </a:solidFill>
                  </a:tcPr>
                </a:tc>
              </a:tr>
              <a:tr h="2504051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Understands National VET Quality standards and relevant legislation and ensures compliance in own work practices</a:t>
                      </a:r>
                      <a:endParaRPr lang="en-AU" sz="160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E1422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Develops own knowledge of key stakeholders such as state training authorities, industry skills councils, VET regulators and licensing bodies</a:t>
                      </a:r>
                    </a:p>
                  </a:txBody>
                  <a:tcPr>
                    <a:solidFill>
                      <a:srgbClr val="CE1422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Uses current training packages</a:t>
                      </a:r>
                      <a:r>
                        <a:rPr lang="en-AU" sz="1600" kern="1200" baseline="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 and accredited courses, and supporting</a:t>
                      </a: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tools and resources, to support training and assessment practices</a:t>
                      </a:r>
                    </a:p>
                  </a:txBody>
                  <a:tcPr>
                    <a:solidFill>
                      <a:srgbClr val="CE1422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Ensures work practices comply with organisational policies and procedures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Maintains accurate and up-to-date records </a:t>
                      </a:r>
                      <a:endParaRPr lang="en-A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rgbClr val="CE1422">
                        <a:alpha val="9804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34" y="210098"/>
            <a:ext cx="2389058" cy="234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905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5675" y="627063"/>
            <a:ext cx="4772025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Second Level Practitioner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9316587"/>
              </p:ext>
            </p:extLst>
          </p:nvPr>
        </p:nvGraphicFramePr>
        <p:xfrm>
          <a:off x="409574" y="2721054"/>
          <a:ext cx="8324852" cy="26628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213"/>
                <a:gridCol w="2081213"/>
                <a:gridCol w="2081213"/>
                <a:gridCol w="2081213"/>
              </a:tblGrid>
              <a:tr h="607648">
                <a:tc>
                  <a:txBody>
                    <a:bodyPr/>
                    <a:lstStyle/>
                    <a:p>
                      <a:r>
                        <a:rPr lang="en-AU" dirty="0" smtClean="0"/>
                        <a:t>System standards</a:t>
                      </a:r>
                      <a:endParaRPr lang="en-AU" b="0" dirty="0"/>
                    </a:p>
                  </a:txBody>
                  <a:tcPr>
                    <a:solidFill>
                      <a:srgbClr val="CE14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System stakeholders</a:t>
                      </a:r>
                      <a:endParaRPr lang="en-AU" dirty="0"/>
                    </a:p>
                  </a:txBody>
                  <a:tcPr>
                    <a:solidFill>
                      <a:srgbClr val="CE14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Products</a:t>
                      </a:r>
                      <a:endParaRPr lang="en-AU" dirty="0"/>
                    </a:p>
                  </a:txBody>
                  <a:tcPr>
                    <a:solidFill>
                      <a:srgbClr val="CE14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 smtClean="0"/>
                        <a:t>Processes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1422"/>
                    </a:solidFill>
                  </a:tcPr>
                </a:tc>
              </a:tr>
              <a:tr h="202278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Develops approaches to meet compliance requirements and continually improve practice</a:t>
                      </a:r>
                      <a:endParaRPr lang="en-AU" sz="160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E1422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Monitors activities of VET system stakeholders and uses this knowledge in program design</a:t>
                      </a:r>
                    </a:p>
                  </a:txBody>
                  <a:tcPr>
                    <a:solidFill>
                      <a:srgbClr val="CE1422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Contextualises training packages  and accredited courses to source  and select best products to meet learner needs</a:t>
                      </a:r>
                      <a:endParaRPr lang="en-A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CE1422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Supports policy development and generates ideas for improvements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A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rgbClr val="CE1422">
                        <a:alpha val="9804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34" y="210098"/>
            <a:ext cx="2389058" cy="234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20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5675" y="627063"/>
            <a:ext cx="4772025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Third Level Practitioner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910090"/>
              </p:ext>
            </p:extLst>
          </p:nvPr>
        </p:nvGraphicFramePr>
        <p:xfrm>
          <a:off x="409574" y="2721054"/>
          <a:ext cx="8324852" cy="3057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213"/>
                <a:gridCol w="2081213"/>
                <a:gridCol w="2081213"/>
                <a:gridCol w="2081213"/>
              </a:tblGrid>
              <a:tr h="617898">
                <a:tc>
                  <a:txBody>
                    <a:bodyPr/>
                    <a:lstStyle/>
                    <a:p>
                      <a:r>
                        <a:rPr lang="en-AU" dirty="0" smtClean="0"/>
                        <a:t>System standards</a:t>
                      </a:r>
                      <a:endParaRPr lang="en-AU" b="0" dirty="0"/>
                    </a:p>
                  </a:txBody>
                  <a:tcPr>
                    <a:solidFill>
                      <a:srgbClr val="CE14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System stakeholders</a:t>
                      </a:r>
                      <a:endParaRPr lang="en-AU" dirty="0"/>
                    </a:p>
                  </a:txBody>
                  <a:tcPr>
                    <a:solidFill>
                      <a:srgbClr val="CE14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Products</a:t>
                      </a:r>
                      <a:endParaRPr lang="en-AU" dirty="0"/>
                    </a:p>
                  </a:txBody>
                  <a:tcPr>
                    <a:solidFill>
                      <a:srgbClr val="CE14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 smtClean="0"/>
                        <a:t>Processes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E1422"/>
                    </a:solidFill>
                  </a:tcPr>
                </a:tc>
              </a:tr>
              <a:tr h="2417271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Ensures team compliance with National VET Quality standards, and relevant legislation and regulations</a:t>
                      </a:r>
                      <a:endParaRPr lang="en-AU" sz="160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E1422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Builds sustainable relationships with key stakeholders to improve teaching and assessment practice and build practitioner capability</a:t>
                      </a:r>
                      <a:endParaRPr lang="en-A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CE1422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Provides leadership about training packages and accredited courses, and guides implementation</a:t>
                      </a:r>
                    </a:p>
                  </a:txBody>
                  <a:tcPr>
                    <a:solidFill>
                      <a:srgbClr val="CE1422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Reviews and creates policies to guide practice and ensure compliance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Ensures team members keep up-to-date records of learner progress and outcomes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rgbClr val="CE1422">
                        <a:alpha val="9804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34" y="210098"/>
            <a:ext cx="2389058" cy="234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2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774673"/>
          </a:xfrm>
        </p:spPr>
        <p:txBody>
          <a:bodyPr>
            <a:normAutofit/>
          </a:bodyPr>
          <a:lstStyle/>
          <a:p>
            <a:r>
              <a:rPr lang="en-AU" sz="4000" dirty="0" smtClean="0"/>
              <a:t>First Level Practitioner</a:t>
            </a:r>
            <a:endParaRPr lang="en-AU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9354265"/>
              </p:ext>
            </p:extLst>
          </p:nvPr>
        </p:nvGraphicFramePr>
        <p:xfrm>
          <a:off x="202366" y="1184224"/>
          <a:ext cx="8739268" cy="5036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551"/>
                <a:gridCol w="1446553"/>
                <a:gridCol w="1588957"/>
                <a:gridCol w="1289155"/>
                <a:gridCol w="1319134"/>
                <a:gridCol w="1648918"/>
              </a:tblGrid>
              <a:tr h="8342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Evidence based practice and research</a:t>
                      </a:r>
                    </a:p>
                  </a:txBody>
                  <a:tcPr>
                    <a:solidFill>
                      <a:srgbClr val="F9B1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Leadership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F9B1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Ethics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F9B1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Cultural competence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F9B1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Innovation</a:t>
                      </a:r>
                    </a:p>
                  </a:txBody>
                  <a:tcPr>
                    <a:solidFill>
                      <a:srgbClr val="F9B1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Teamwork and Communication</a:t>
                      </a:r>
                    </a:p>
                  </a:txBody>
                  <a:tcPr>
                    <a:solidFill>
                      <a:srgbClr val="F9B122"/>
                    </a:solidFill>
                  </a:tcPr>
                </a:tc>
              </a:tr>
              <a:tr h="4202395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</a:rPr>
                        <a:t>Accesses and </a:t>
                      </a:r>
                      <a:r>
                        <a:rPr lang="en-US" sz="1400" dirty="0" err="1" smtClean="0">
                          <a:solidFill>
                            <a:sysClr val="windowText" lastClr="000000"/>
                          </a:solidFill>
                        </a:rPr>
                        <a:t>utilises</a:t>
                      </a:r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</a:rPr>
                        <a:t> information and research sources about VET practice and the VET sector as appropriate to teaching level and industry area</a:t>
                      </a:r>
                    </a:p>
                  </a:txBody>
                  <a:tcPr>
                    <a:solidFill>
                      <a:srgbClr val="F9B122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Identifies own learning needs and obtains support for professional development </a:t>
                      </a:r>
                      <a:endParaRPr lang="en-US" sz="14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9B122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Demonstrates ethical behaviour and regard for confidentiality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1400" kern="1200" dirty="0" smtClean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9B122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Interacts effectively with learners from a variety of cultures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Respects and values </a:t>
                      </a:r>
                      <a:r>
                        <a:rPr lang="en-AU" sz="1400" kern="1200" baseline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difference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kern="1200" baseline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AU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dentifies LLN issues and seeks advice where required to meet learner needs</a:t>
                      </a:r>
                    </a:p>
                  </a:txBody>
                  <a:tcPr>
                    <a:solidFill>
                      <a:srgbClr val="F9B122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</a:rPr>
                        <a:t>Contributes ideas to enhance and improve work practices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F9B122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</a:rPr>
                        <a:t>Adapts communication style to suit audience and context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</a:rPr>
                        <a:t>Builds constructive relationships with colleagues and generates ideas for improvements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F9B122">
                        <a:alpha val="10196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57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774673"/>
          </a:xfrm>
        </p:spPr>
        <p:txBody>
          <a:bodyPr>
            <a:normAutofit/>
          </a:bodyPr>
          <a:lstStyle/>
          <a:p>
            <a:r>
              <a:rPr lang="en-AU" sz="4000" dirty="0" smtClean="0"/>
              <a:t>Second Level Practitioner</a:t>
            </a:r>
            <a:endParaRPr lang="en-AU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9372224"/>
              </p:ext>
            </p:extLst>
          </p:nvPr>
        </p:nvGraphicFramePr>
        <p:xfrm>
          <a:off x="202366" y="1184224"/>
          <a:ext cx="8739268" cy="4146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551"/>
                <a:gridCol w="1491524"/>
                <a:gridCol w="1349114"/>
                <a:gridCol w="1528997"/>
                <a:gridCol w="1274164"/>
                <a:gridCol w="1648918"/>
              </a:tblGrid>
              <a:tr h="7985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Evidence based practice and research</a:t>
                      </a:r>
                    </a:p>
                  </a:txBody>
                  <a:tcPr>
                    <a:solidFill>
                      <a:srgbClr val="F9B1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Leadership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F9B1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Ethics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F9B1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Cultural competence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F9B1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Innovation</a:t>
                      </a:r>
                    </a:p>
                  </a:txBody>
                  <a:tcPr>
                    <a:solidFill>
                      <a:srgbClr val="F9B1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Teamwork and Communication</a:t>
                      </a:r>
                    </a:p>
                  </a:txBody>
                  <a:tcPr>
                    <a:solidFill>
                      <a:srgbClr val="F9B122"/>
                    </a:solidFill>
                  </a:tcPr>
                </a:tc>
              </a:tr>
              <a:tr h="3323749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</a:rPr>
                        <a:t>Seeks out and critically analyses information and research sources about VET practice and the VET sector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</a:rPr>
                        <a:t>Undertakes role appropriate research into own practice</a:t>
                      </a:r>
                    </a:p>
                  </a:txBody>
                  <a:tcPr>
                    <a:solidFill>
                      <a:srgbClr val="F9B122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Shares knowledge and experience with team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Demonstrates self awareness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Provides a positive role model for learners</a:t>
                      </a:r>
                    </a:p>
                  </a:txBody>
                  <a:tcPr>
                    <a:solidFill>
                      <a:srgbClr val="F9B122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Supports colleagues in ethical decision-making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Respects confidences </a:t>
                      </a:r>
                      <a:endParaRPr lang="en-US" sz="1400" kern="1200" dirty="0" smtClean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9B122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</a:rPr>
                        <a:t>Demonstrates awareness of</a:t>
                      </a:r>
                      <a:r>
                        <a:rPr lang="en-US" sz="1400" baseline="0" dirty="0" smtClean="0">
                          <a:solidFill>
                            <a:sysClr val="windowText" lastClr="000000"/>
                          </a:solidFill>
                        </a:rPr>
                        <a:t> cultural differences and develops strategies to ensure culturally appropriate teaching  methods</a:t>
                      </a:r>
                      <a:endParaRPr lang="en-US" sz="140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F9B122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</a:rPr>
                        <a:t>Generates ideas to provide new and creative ways of working</a:t>
                      </a:r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F9B122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Seeks professional development opportunities and assists team to identify and address their learning needs</a:t>
                      </a:r>
                      <a:endParaRPr lang="en-US" sz="1400" kern="1200" dirty="0" smtClean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F9B122">
                        <a:alpha val="10196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177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 smtClean="0"/>
              <a:t>Capability Frameworks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8368" y="96630"/>
            <a:ext cx="1828800" cy="1828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 dirty="0"/>
              <a:t>Capability (or ability) frameworks describe the skills and </a:t>
            </a:r>
            <a:r>
              <a:rPr lang="en-US" sz="2400" dirty="0" smtClean="0"/>
              <a:t>   </a:t>
            </a:r>
            <a:r>
              <a:rPr lang="en-US" sz="2400" dirty="0" err="1" smtClean="0"/>
              <a:t>behaviours</a:t>
            </a:r>
            <a:r>
              <a:rPr lang="en-US" sz="2400" dirty="0" smtClean="0"/>
              <a:t> that </a:t>
            </a:r>
            <a:r>
              <a:rPr lang="en-US" sz="2400" dirty="0"/>
              <a:t>people will demonstrate if they are doing high quality work. These frameworks provide an over-arching list of the skills required in particular work settings or contexts. They are broad descriptions, against which specific skills can be mapped.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 dirty="0"/>
              <a:t>Typically they cover a range of job roles and/or work contexts.  </a:t>
            </a:r>
          </a:p>
          <a:p>
            <a:r>
              <a:rPr lang="en-US" sz="2400" dirty="0"/>
              <a:t>IBSA has undertaken this work to develop a </a:t>
            </a:r>
            <a:r>
              <a:rPr lang="en-AU" sz="2400" dirty="0"/>
              <a:t>framework to assist in</a:t>
            </a:r>
          </a:p>
          <a:p>
            <a:pPr lvl="1"/>
            <a:r>
              <a:rPr lang="en-AU" sz="2400" dirty="0"/>
              <a:t>professional development – RTOs need to show that they are continually developing the skills of their staff in both their VET and vocational skills</a:t>
            </a:r>
          </a:p>
          <a:p>
            <a:pPr lvl="1"/>
            <a:r>
              <a:rPr lang="en-AU" sz="2400" dirty="0"/>
              <a:t>determining what gaps currently exist in the TAE10 training </a:t>
            </a:r>
            <a:r>
              <a:rPr lang="en-AU" sz="2400" dirty="0" smtClean="0"/>
              <a:t>package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371367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774673"/>
          </a:xfrm>
        </p:spPr>
        <p:txBody>
          <a:bodyPr>
            <a:normAutofit/>
          </a:bodyPr>
          <a:lstStyle/>
          <a:p>
            <a:r>
              <a:rPr lang="en-AU" sz="4000" dirty="0" smtClean="0"/>
              <a:t>Third Level Practitioner</a:t>
            </a:r>
            <a:endParaRPr lang="en-AU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6417496"/>
              </p:ext>
            </p:extLst>
          </p:nvPr>
        </p:nvGraphicFramePr>
        <p:xfrm>
          <a:off x="142407" y="1184225"/>
          <a:ext cx="8859186" cy="4122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6400"/>
                <a:gridCol w="1359245"/>
                <a:gridCol w="1550764"/>
                <a:gridCol w="1565173"/>
                <a:gridCol w="1337235"/>
                <a:gridCol w="1580369"/>
              </a:tblGrid>
              <a:tr h="7924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Evidence based practice and research</a:t>
                      </a:r>
                    </a:p>
                  </a:txBody>
                  <a:tcPr>
                    <a:solidFill>
                      <a:srgbClr val="F9B1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Leadership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F9B1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Ethics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F9B12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Cultural competence</a:t>
                      </a:r>
                      <a:endParaRPr lang="en-US" sz="16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F9B1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Innovation</a:t>
                      </a:r>
                    </a:p>
                  </a:txBody>
                  <a:tcPr>
                    <a:solidFill>
                      <a:srgbClr val="F9B12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ysClr val="windowText" lastClr="000000"/>
                          </a:solidFill>
                        </a:rPr>
                        <a:t>Teamwork and Communication</a:t>
                      </a:r>
                    </a:p>
                  </a:txBody>
                  <a:tcPr>
                    <a:solidFill>
                      <a:srgbClr val="F9B122"/>
                    </a:solidFill>
                  </a:tcPr>
                </a:tc>
              </a:tr>
              <a:tr h="3299872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</a:rPr>
                        <a:t>Identifies issues that need further investigation, and works with others to carry out research beyond own immediate environment</a:t>
                      </a:r>
                    </a:p>
                  </a:txBody>
                  <a:tcPr>
                    <a:solidFill>
                      <a:srgbClr val="F9B122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Focuses on achieving</a:t>
                      </a:r>
                      <a:r>
                        <a:rPr lang="en-AU" sz="1400" kern="1200" baseline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priorities and team goals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Fosters structured approaches, including reflective practice, to develop team members’ skills</a:t>
                      </a:r>
                      <a:endParaRPr lang="en-US" sz="1400" kern="1200" dirty="0" smtClean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9B122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Inspires trust and confidence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Demonstrates values, attitudes and behaviours that command respect of colleagues and with learners</a:t>
                      </a:r>
                      <a:endParaRPr lang="en-US" sz="140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F9B122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Models cross cultural understanding and encourages cultural competence in teaching team</a:t>
                      </a:r>
                    </a:p>
                  </a:txBody>
                  <a:tcPr>
                    <a:solidFill>
                      <a:srgbClr val="F9B122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</a:rPr>
                        <a:t>Encourages staff to generate and share new and different approaches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</a:rPr>
                        <a:t>A</a:t>
                      </a:r>
                      <a:r>
                        <a:rPr lang="en-US" sz="1400" baseline="0" dirty="0" smtClean="0">
                          <a:solidFill>
                            <a:sysClr val="windowText" lastClr="000000"/>
                          </a:solidFill>
                        </a:rPr>
                        <a:t>dvocates for change </a:t>
                      </a:r>
                      <a:endParaRPr lang="en-US" sz="140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F9B122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Mentors team to foster learner engagement, retention and success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</a:rPr>
                        <a:t>ommunicates persuasive </a:t>
                      </a:r>
                      <a:r>
                        <a:rPr lang="en-US" sz="1400" baseline="0" dirty="0" smtClean="0">
                          <a:solidFill>
                            <a:sysClr val="windowText" lastClr="000000"/>
                          </a:solidFill>
                        </a:rPr>
                        <a:t> messages to a range of audiences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F9B122">
                        <a:alpha val="10196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864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AU" dirty="0" smtClean="0"/>
              <a:t>IBSA VET Capability </a:t>
            </a:r>
            <a:br>
              <a:rPr lang="en-AU" dirty="0" smtClean="0"/>
            </a:br>
            <a:r>
              <a:rPr lang="en-AU" dirty="0" smtClean="0"/>
              <a:t>Framework process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8368" y="96630"/>
            <a:ext cx="1828800" cy="1828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 dirty="0"/>
              <a:t>The framework was developed by  a process that </a:t>
            </a:r>
            <a:r>
              <a:rPr lang="en-US" sz="2400" dirty="0" smtClean="0"/>
              <a:t>            involved</a:t>
            </a:r>
            <a:endParaRPr lang="en-US" sz="2400" dirty="0"/>
          </a:p>
          <a:p>
            <a:pPr lvl="1">
              <a:lnSpc>
                <a:spcPct val="80000"/>
              </a:lnSpc>
              <a:spcBef>
                <a:spcPct val="50000"/>
              </a:spcBef>
            </a:pPr>
            <a:r>
              <a:rPr lang="en-US" sz="2000" dirty="0"/>
              <a:t>Setting up a national project reference group to guide development</a:t>
            </a:r>
          </a:p>
          <a:p>
            <a:pPr lvl="1">
              <a:lnSpc>
                <a:spcPct val="80000"/>
              </a:lnSpc>
              <a:spcBef>
                <a:spcPct val="50000"/>
              </a:spcBef>
            </a:pPr>
            <a:r>
              <a:rPr lang="en-US" sz="2000" dirty="0"/>
              <a:t>Engaging Precision Consultancy to </a:t>
            </a:r>
          </a:p>
          <a:p>
            <a:pPr lvl="2">
              <a:lnSpc>
                <a:spcPct val="80000"/>
              </a:lnSpc>
              <a:spcBef>
                <a:spcPct val="50000"/>
              </a:spcBef>
            </a:pPr>
            <a:r>
              <a:rPr lang="en-US" sz="1600" dirty="0"/>
              <a:t>research existing frameworks that covered VET practitioners at state, territory, enterprise or broader levels</a:t>
            </a:r>
          </a:p>
          <a:p>
            <a:pPr lvl="2">
              <a:lnSpc>
                <a:spcPct val="80000"/>
              </a:lnSpc>
              <a:spcBef>
                <a:spcPct val="50000"/>
              </a:spcBef>
            </a:pPr>
            <a:r>
              <a:rPr lang="en-US" sz="1600" dirty="0"/>
              <a:t>write and circulate a discussion paper, produce an initial draft </a:t>
            </a:r>
          </a:p>
          <a:p>
            <a:pPr lvl="2">
              <a:lnSpc>
                <a:spcPct val="80000"/>
              </a:lnSpc>
              <a:spcBef>
                <a:spcPct val="50000"/>
              </a:spcBef>
            </a:pPr>
            <a:r>
              <a:rPr lang="en-US" sz="1600" dirty="0"/>
              <a:t>consult nationally and through the IBSA website and workshops across Australia</a:t>
            </a:r>
          </a:p>
          <a:p>
            <a:pPr lvl="2">
              <a:lnSpc>
                <a:spcPct val="80000"/>
              </a:lnSpc>
              <a:spcBef>
                <a:spcPct val="50000"/>
              </a:spcBef>
            </a:pPr>
            <a:r>
              <a:rPr lang="en-US" sz="1600" dirty="0"/>
              <a:t>revise and produce a second draft for further consultation</a:t>
            </a:r>
          </a:p>
          <a:p>
            <a:pPr lvl="2">
              <a:lnSpc>
                <a:spcPct val="80000"/>
              </a:lnSpc>
              <a:spcBef>
                <a:spcPct val="50000"/>
              </a:spcBef>
            </a:pPr>
            <a:r>
              <a:rPr lang="en-US" sz="1600" dirty="0"/>
              <a:t>work with IBSA’s national project reference group to </a:t>
            </a:r>
            <a:r>
              <a:rPr lang="en-US" sz="1600" dirty="0" err="1"/>
              <a:t>finalise</a:t>
            </a:r>
            <a:r>
              <a:rPr lang="en-US" sz="1600" dirty="0"/>
              <a:t> the framework</a:t>
            </a:r>
          </a:p>
          <a:p>
            <a:pPr lvl="2">
              <a:lnSpc>
                <a:spcPct val="80000"/>
              </a:lnSpc>
              <a:spcBef>
                <a:spcPct val="50000"/>
              </a:spcBef>
            </a:pPr>
            <a:r>
              <a:rPr lang="en-US" sz="1600" dirty="0"/>
              <a:t>map the final draft framework against the TAE10 training package to identify areas where there appears to be good coverage, as well as gaps.</a:t>
            </a:r>
          </a:p>
        </p:txBody>
      </p:sp>
    </p:spTree>
    <p:extLst>
      <p:ext uri="{BB962C8B-B14F-4D97-AF65-F5344CB8AC3E}">
        <p14:creationId xmlns:p14="http://schemas.microsoft.com/office/powerpoint/2010/main" val="58375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AU" dirty="0" smtClean="0"/>
              <a:t>IBSA VET Capability </a:t>
            </a:r>
            <a:br>
              <a:rPr lang="en-AU" dirty="0" smtClean="0"/>
            </a:br>
            <a:r>
              <a:rPr lang="en-AU" dirty="0" smtClean="0"/>
              <a:t>Framework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8368" y="96630"/>
            <a:ext cx="1828800" cy="18288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 dirty="0"/>
              <a:t>The </a:t>
            </a:r>
            <a:r>
              <a:rPr lang="en-US" sz="2400" dirty="0" smtClean="0"/>
              <a:t>final framework consists of:</a:t>
            </a:r>
            <a:endParaRPr lang="en-US" sz="2400" dirty="0"/>
          </a:p>
          <a:p>
            <a:pPr lvl="1">
              <a:lnSpc>
                <a:spcPct val="80000"/>
              </a:lnSpc>
              <a:spcBef>
                <a:spcPct val="50000"/>
              </a:spcBef>
            </a:pPr>
            <a:r>
              <a:rPr lang="en-US" sz="2000" dirty="0" smtClean="0"/>
              <a:t>4 domains – areas of work, or ‘what people do’, each broken down into capabilities</a:t>
            </a:r>
          </a:p>
          <a:p>
            <a:pPr lvl="1">
              <a:lnSpc>
                <a:spcPct val="80000"/>
              </a:lnSpc>
              <a:spcBef>
                <a:spcPct val="50000"/>
              </a:spcBef>
            </a:pPr>
            <a:r>
              <a:rPr lang="en-US" sz="2000" dirty="0" smtClean="0"/>
              <a:t>6 skill areas – ways of working, or skills to be applied in order to do the work well</a:t>
            </a:r>
            <a:endParaRPr lang="en-US" sz="2000" dirty="0"/>
          </a:p>
          <a:p>
            <a:pPr lvl="1">
              <a:lnSpc>
                <a:spcPct val="80000"/>
              </a:lnSpc>
              <a:spcBef>
                <a:spcPct val="50000"/>
              </a:spcBef>
            </a:pPr>
            <a:r>
              <a:rPr lang="en-US" sz="2000" dirty="0" smtClean="0"/>
              <a:t>3 practitioner levels – to show development of the capability or skill</a:t>
            </a:r>
          </a:p>
          <a:p>
            <a:pPr marL="457200" lvl="1" indent="0">
              <a:lnSpc>
                <a:spcPct val="80000"/>
              </a:lnSpc>
              <a:spcBef>
                <a:spcPct val="50000"/>
              </a:spcBef>
              <a:buNone/>
            </a:pPr>
            <a:r>
              <a:rPr lang="en-US" sz="2000" dirty="0" smtClean="0"/>
              <a:t>For each domain (area of work) a practitioner can identify their own capabilities. Most will have a matrix of capabilities, from different levels in the framework. Some will specialize in one or more domains.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 dirty="0">
                <a:solidFill>
                  <a:prstClr val="black"/>
                </a:solidFill>
              </a:rPr>
              <a:t>The </a:t>
            </a:r>
            <a:r>
              <a:rPr lang="en-US" sz="2400" dirty="0" smtClean="0">
                <a:solidFill>
                  <a:prstClr val="black"/>
                </a:solidFill>
              </a:rPr>
              <a:t>4 domains and 6 skill areas are shown on the following diagram and then each of the domains and skill areas are broken down into </a:t>
            </a:r>
            <a:r>
              <a:rPr lang="en-US" sz="2400" dirty="0"/>
              <a:t>capabilities at each of three levels in the following pages. </a:t>
            </a:r>
          </a:p>
        </p:txBody>
      </p:sp>
    </p:spTree>
    <p:extLst>
      <p:ext uri="{BB962C8B-B14F-4D97-AF65-F5344CB8AC3E}">
        <p14:creationId xmlns:p14="http://schemas.microsoft.com/office/powerpoint/2010/main" val="29452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902" y="395022"/>
            <a:ext cx="5727104" cy="5727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94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5675" y="627063"/>
            <a:ext cx="4772025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First Level Practitioner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1873"/>
            <a:ext cx="2295525" cy="233900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8493956"/>
              </p:ext>
            </p:extLst>
          </p:nvPr>
        </p:nvGraphicFramePr>
        <p:xfrm>
          <a:off x="409574" y="2721054"/>
          <a:ext cx="8324852" cy="3419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213"/>
                <a:gridCol w="2081213"/>
                <a:gridCol w="2081213"/>
                <a:gridCol w="2081213"/>
              </a:tblGrid>
              <a:tr h="402246">
                <a:tc>
                  <a:txBody>
                    <a:bodyPr/>
                    <a:lstStyle/>
                    <a:p>
                      <a:r>
                        <a:rPr lang="en-AU" b="1" dirty="0" smtClean="0"/>
                        <a:t>Learning theories</a:t>
                      </a:r>
                      <a:endParaRPr lang="en-AU" b="1" dirty="0"/>
                    </a:p>
                  </a:txBody>
                  <a:tcPr>
                    <a:solidFill>
                      <a:srgbClr val="009A3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Design</a:t>
                      </a:r>
                      <a:endParaRPr lang="en-AU" dirty="0"/>
                    </a:p>
                  </a:txBody>
                  <a:tcPr>
                    <a:solidFill>
                      <a:srgbClr val="009A3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Facilitation</a:t>
                      </a:r>
                      <a:endParaRPr lang="en-AU" dirty="0"/>
                    </a:p>
                  </a:txBody>
                  <a:tcPr>
                    <a:solidFill>
                      <a:srgbClr val="009A3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Evaluation</a:t>
                      </a:r>
                      <a:endParaRPr lang="en-AU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9A3E"/>
                    </a:solidFill>
                  </a:tcPr>
                </a:tc>
              </a:tr>
              <a:tr h="278220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</a:rPr>
                        <a:t>Demonstrates awareness of educational theories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</a:rPr>
                        <a:t>Determines applicability of theories to the learning needs of individuals and groups</a:t>
                      </a:r>
                      <a:endParaRPr lang="en-A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9A3E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</a:rPr>
                        <a:t>Contributes to  development of resources and programs that generate authentic</a:t>
                      </a:r>
                      <a:r>
                        <a:rPr lang="en-AU" sz="1600" baseline="0" dirty="0" smtClean="0">
                          <a:solidFill>
                            <a:sysClr val="windowText" lastClr="000000"/>
                          </a:solidFill>
                        </a:rPr>
                        <a:t> learning experiences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baseline="0" dirty="0" smtClean="0">
                          <a:solidFill>
                            <a:sysClr val="windowText" lastClr="000000"/>
                          </a:solidFill>
                        </a:rPr>
                        <a:t>Contributes to the design of flexible learning strategies</a:t>
                      </a:r>
                      <a:endParaRPr lang="en-AU" sz="160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9A3E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Uses strategies and skills to ensure learner engagement and achievement of learning outcomes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Creates supportive learner inter-relationships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Uses a range of technologies effectively</a:t>
                      </a:r>
                      <a:endParaRPr lang="en-A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9A3E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</a:rPr>
                        <a:t>Contributes to  program evaluation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</a:rPr>
                        <a:t>Seeks regular feedback to evaluate own performance and</a:t>
                      </a:r>
                      <a:r>
                        <a:rPr lang="en-AU" sz="1600" baseline="0" dirty="0" smtClean="0">
                          <a:solidFill>
                            <a:sysClr val="windowText" lastClr="000000"/>
                          </a:solidFill>
                        </a:rPr>
                        <a:t> plan for improvements</a:t>
                      </a:r>
                      <a:endParaRPr lang="en-AU" sz="16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60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rgbClr val="009A3E">
                        <a:alpha val="10196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227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2350" y="646113"/>
            <a:ext cx="4191000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Second Level Practitioner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1873"/>
            <a:ext cx="2295525" cy="233900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9050316"/>
              </p:ext>
            </p:extLst>
          </p:nvPr>
        </p:nvGraphicFramePr>
        <p:xfrm>
          <a:off x="409574" y="2721054"/>
          <a:ext cx="8324852" cy="3907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213"/>
                <a:gridCol w="2081213"/>
                <a:gridCol w="2081213"/>
                <a:gridCol w="2081213"/>
              </a:tblGrid>
              <a:tr h="402246">
                <a:tc>
                  <a:txBody>
                    <a:bodyPr/>
                    <a:lstStyle/>
                    <a:p>
                      <a:r>
                        <a:rPr lang="en-AU" b="1" dirty="0" smtClean="0"/>
                        <a:t>Learning theories</a:t>
                      </a:r>
                      <a:endParaRPr lang="en-AU" b="1" dirty="0"/>
                    </a:p>
                  </a:txBody>
                  <a:tcPr>
                    <a:solidFill>
                      <a:srgbClr val="009A3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Design</a:t>
                      </a:r>
                      <a:endParaRPr lang="en-AU" dirty="0"/>
                    </a:p>
                  </a:txBody>
                  <a:tcPr>
                    <a:solidFill>
                      <a:srgbClr val="009A3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Facilitation</a:t>
                      </a:r>
                      <a:endParaRPr lang="en-AU" dirty="0"/>
                    </a:p>
                  </a:txBody>
                  <a:tcPr>
                    <a:solidFill>
                      <a:srgbClr val="009A3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Evaluation</a:t>
                      </a:r>
                      <a:endParaRPr lang="en-AU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9A3E"/>
                    </a:solidFill>
                  </a:tcPr>
                </a:tc>
              </a:tr>
              <a:tr h="278220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Investigates a range of learning theories to expand and improve teaching repertoire</a:t>
                      </a:r>
                      <a:r>
                        <a:rPr lang="en-AU" sz="1600" kern="1200" baseline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for a range of learners</a:t>
                      </a:r>
                      <a:endParaRPr lang="en-AU" sz="160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9A3E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Designs learning programs that meet industry expectations and provide meaningful learning experiences</a:t>
                      </a:r>
                    </a:p>
                  </a:txBody>
                  <a:tcPr>
                    <a:solidFill>
                      <a:srgbClr val="009A3E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Develops and implements models for learner connectedness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Demonstrates a range of facilitation strategies to respond to diverse learner groups and contexts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Guides others in the use of  alternative delivery methods</a:t>
                      </a:r>
                      <a:endParaRPr lang="en-A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rgbClr val="009A3E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</a:rPr>
                        <a:t>Evaluates program outcomes using established tools and techniques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</a:rPr>
                        <a:t>Modifies program design in response to evaluation</a:t>
                      </a:r>
                      <a:r>
                        <a:rPr lang="en-AU" sz="1600" baseline="0" dirty="0" smtClean="0">
                          <a:solidFill>
                            <a:sysClr val="windowText" lastClr="000000"/>
                          </a:solidFill>
                        </a:rPr>
                        <a:t> outcomes</a:t>
                      </a:r>
                      <a:endParaRPr lang="en-A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rgbClr val="009A3E">
                        <a:alpha val="10196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30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2350" y="617538"/>
            <a:ext cx="4981574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Third Level Practitioner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161873"/>
            <a:ext cx="2209800" cy="2251651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247496"/>
              </p:ext>
            </p:extLst>
          </p:nvPr>
        </p:nvGraphicFramePr>
        <p:xfrm>
          <a:off x="361950" y="2510398"/>
          <a:ext cx="8181974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0713"/>
                <a:gridCol w="1959807"/>
                <a:gridCol w="1942230"/>
                <a:gridCol w="2399224"/>
              </a:tblGrid>
              <a:tr h="347510">
                <a:tc>
                  <a:txBody>
                    <a:bodyPr/>
                    <a:lstStyle/>
                    <a:p>
                      <a:r>
                        <a:rPr lang="en-AU" b="1" dirty="0" smtClean="0"/>
                        <a:t>Learning theories</a:t>
                      </a:r>
                      <a:endParaRPr lang="en-AU" b="1" dirty="0"/>
                    </a:p>
                  </a:txBody>
                  <a:tcPr>
                    <a:solidFill>
                      <a:srgbClr val="009A3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Design</a:t>
                      </a:r>
                      <a:endParaRPr lang="en-AU" dirty="0"/>
                    </a:p>
                  </a:txBody>
                  <a:tcPr>
                    <a:solidFill>
                      <a:srgbClr val="009A3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Facilitation</a:t>
                      </a:r>
                      <a:endParaRPr lang="en-AU" dirty="0"/>
                    </a:p>
                  </a:txBody>
                  <a:tcPr>
                    <a:solidFill>
                      <a:srgbClr val="009A3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Evaluation</a:t>
                      </a:r>
                      <a:endParaRPr lang="en-AU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9A3E"/>
                    </a:solidFill>
                  </a:tcPr>
                </a:tc>
              </a:tr>
              <a:tr h="3098634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Reviews theoretical frameworks  about learning and teaching in VET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Applies and models the use of theories in VET teaching practice</a:t>
                      </a:r>
                      <a:endParaRPr lang="en-AU" sz="160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9A3E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Provides leadership and recognised expertise in learning design, across varying contexts and a range of delivery methods</a:t>
                      </a:r>
                      <a:endParaRPr lang="en-US" sz="1600" kern="1200" dirty="0" smtClean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9A3E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Applies</a:t>
                      </a:r>
                      <a:r>
                        <a:rPr lang="en-AU" sz="1600" kern="1200" baseline="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and models </a:t>
                      </a: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 broad range of facilitation techniques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Leads others  to develop their facilitation approaches across a range of delivery contexts</a:t>
                      </a:r>
                    </a:p>
                  </a:txBody>
                  <a:tcPr>
                    <a:solidFill>
                      <a:srgbClr val="009A3E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Negotiates with clients and stakeholders to identify measures of success and evaluation strategy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Develops and implements tools and techniques to evaluate program outcomes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noProof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Reports on evaluation outcomes and recommends system improvements</a:t>
                      </a:r>
                      <a:endParaRPr lang="en-AU" sz="160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rgbClr val="009A3E">
                        <a:alpha val="10196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701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5675" y="627063"/>
            <a:ext cx="4772025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First Level Practitioner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365856"/>
              </p:ext>
            </p:extLst>
          </p:nvPr>
        </p:nvGraphicFramePr>
        <p:xfrm>
          <a:off x="409574" y="2721054"/>
          <a:ext cx="8324852" cy="2640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213"/>
                <a:gridCol w="2081213"/>
                <a:gridCol w="2081213"/>
                <a:gridCol w="2081213"/>
              </a:tblGrid>
              <a:tr h="585334">
                <a:tc>
                  <a:txBody>
                    <a:bodyPr/>
                    <a:lstStyle/>
                    <a:p>
                      <a:r>
                        <a:rPr lang="en-AU" b="0" dirty="0" smtClean="0"/>
                        <a:t>Assessment theories</a:t>
                      </a:r>
                      <a:endParaRPr lang="en-AU" b="0" dirty="0"/>
                    </a:p>
                  </a:txBody>
                  <a:tcPr>
                    <a:solidFill>
                      <a:srgbClr val="169F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b="0" dirty="0" smtClean="0"/>
                        <a:t>Products</a:t>
                      </a:r>
                      <a:endParaRPr lang="en-AU" b="0" dirty="0"/>
                    </a:p>
                  </a:txBody>
                  <a:tcPr>
                    <a:solidFill>
                      <a:srgbClr val="169F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b="0" dirty="0" smtClean="0"/>
                        <a:t>Processes</a:t>
                      </a:r>
                      <a:endParaRPr lang="en-AU" b="0" dirty="0"/>
                    </a:p>
                  </a:txBody>
                  <a:tcPr>
                    <a:solidFill>
                      <a:srgbClr val="169F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b="0" dirty="0" smtClean="0"/>
                        <a:t>Validation</a:t>
                      </a:r>
                      <a:endParaRPr lang="en-AU" b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169FDB"/>
                    </a:solidFill>
                  </a:tcPr>
                </a:tc>
              </a:tr>
              <a:tr h="2000130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Demonstrates understanding of the principles of assessment and the rules</a:t>
                      </a:r>
                      <a:r>
                        <a:rPr lang="en-AU" sz="1600" kern="1200" baseline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of evidence</a:t>
                      </a:r>
                      <a:endParaRPr lang="en-AU" sz="160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169FDB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</a:rPr>
                        <a:t>Contributes to the development</a:t>
                      </a:r>
                      <a:r>
                        <a:rPr lang="en-AU" sz="1600" baseline="0" dirty="0" smtClean="0">
                          <a:solidFill>
                            <a:sysClr val="windowText" lastClr="000000"/>
                          </a:solidFill>
                        </a:rPr>
                        <a:t> of</a:t>
                      </a: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</a:rPr>
                        <a:t> assessment tools,  or modifies existing ones, to suit</a:t>
                      </a:r>
                      <a:r>
                        <a:rPr lang="en-AU" sz="16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</a:rPr>
                        <a:t>client needs and specified</a:t>
                      </a:r>
                      <a:r>
                        <a:rPr lang="en-AU" sz="16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AU" sz="1600" dirty="0" smtClean="0">
                          <a:solidFill>
                            <a:sysClr val="windowText" lastClr="000000"/>
                          </a:solidFill>
                        </a:rPr>
                        <a:t>context</a:t>
                      </a:r>
                      <a:endParaRPr lang="en-AU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169FDB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Employs a range of methods to ensure validity </a:t>
                      </a:r>
                      <a:r>
                        <a:rPr lang="en-AU" sz="1600" kern="1200" baseline="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reliability in assessment decisions</a:t>
                      </a:r>
                      <a:endParaRPr lang="en-AU" sz="160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169FDB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6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Participates in assessment validation processes</a:t>
                      </a:r>
                      <a:endParaRPr lang="en-AU" sz="160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rgbClr val="169FDB">
                        <a:alpha val="9804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74" y="105972"/>
            <a:ext cx="2344607" cy="2371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01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239f6d4-8582-4dab-8172-01cdf17e9194">6RPUTNTZZERV-11-35</_dlc_DocId>
    <_dlc_DocIdUrl xmlns="a239f6d4-8582-4dab-8172-01cdf17e9194">
      <Url>https://ibsasp.link1.com.au/Industry/_layouts/15/DocIdRedir.aspx?ID=6RPUTNTZZERV-11-35</Url>
      <Description>6RPUTNTZZERV-11-35</Description>
    </_dlc_DocIdUrl>
    <t9ra xmlns="0a0d34b1-d53d-4588-b577-77d7b1048419">PowerPoint Presentation</t9ra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5CC4CF515DEF4F8C4AFAD7C77FF790" ma:contentTypeVersion="1" ma:contentTypeDescription="Create a new document." ma:contentTypeScope="" ma:versionID="8a0833ad5254299cb59a2c7df1bcdd66">
  <xsd:schema xmlns:xsd="http://www.w3.org/2001/XMLSchema" xmlns:xs="http://www.w3.org/2001/XMLSchema" xmlns:p="http://schemas.microsoft.com/office/2006/metadata/properties" xmlns:ns2="a239f6d4-8582-4dab-8172-01cdf17e9194" xmlns:ns3="0a0d34b1-d53d-4588-b577-77d7b1048419" targetNamespace="http://schemas.microsoft.com/office/2006/metadata/properties" ma:root="true" ma:fieldsID="c09029e73dfcf47172f9319e531feb42" ns2:_="" ns3:_="">
    <xsd:import namespace="a239f6d4-8582-4dab-8172-01cdf17e9194"/>
    <xsd:import namespace="0a0d34b1-d53d-4588-b577-77d7b104841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t9r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39f6d4-8582-4dab-8172-01cdf17e919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0d34b1-d53d-4588-b577-77d7b1048419" elementFormDefault="qualified">
    <xsd:import namespace="http://schemas.microsoft.com/office/2006/documentManagement/types"/>
    <xsd:import namespace="http://schemas.microsoft.com/office/infopath/2007/PartnerControls"/>
    <xsd:element name="t9ra" ma:index="11" nillable="true" ma:displayName="Document Type" ma:internalName="t9ra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92930A-9A2D-4455-A1C0-63581ADC272B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42B7762C-475C-4440-B307-0BED9C024866}">
  <ds:schemaRefs>
    <ds:schemaRef ds:uri="0a0d34b1-d53d-4588-b577-77d7b1048419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a239f6d4-8582-4dab-8172-01cdf17e919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C246050-04F3-4D27-90AA-85DDCA7D98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39f6d4-8582-4dab-8172-01cdf17e9194"/>
    <ds:schemaRef ds:uri="0a0d34b1-d53d-4588-b577-77d7b10484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24FB5F3-25E4-4D62-AD2F-FAF0CED889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Updated VET Prac Cap Framework</Template>
  <TotalTime>148</TotalTime>
  <Words>1578</Words>
  <Application>Microsoft Office PowerPoint</Application>
  <PresentationFormat>On-screen Show (4:3)</PresentationFormat>
  <Paragraphs>205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Office Theme</vt:lpstr>
      <vt:lpstr>1_Custom Design</vt:lpstr>
      <vt:lpstr>Custom Design</vt:lpstr>
      <vt:lpstr>IBSA VET Capability Framework</vt:lpstr>
      <vt:lpstr>Capability Frameworks</vt:lpstr>
      <vt:lpstr>IBSA VET Capability  Framework process</vt:lpstr>
      <vt:lpstr>IBSA VET Capability  Framework</vt:lpstr>
      <vt:lpstr>PowerPoint Presentation</vt:lpstr>
      <vt:lpstr>First Level Practitioner</vt:lpstr>
      <vt:lpstr>Second Level Practitioner</vt:lpstr>
      <vt:lpstr>Third Level Practitioner</vt:lpstr>
      <vt:lpstr>First Level Practitioner</vt:lpstr>
      <vt:lpstr>Second Level Practitioner</vt:lpstr>
      <vt:lpstr>Third Level Practitioner</vt:lpstr>
      <vt:lpstr>First Level Practitioner</vt:lpstr>
      <vt:lpstr>Second Level Practitioner</vt:lpstr>
      <vt:lpstr>Third Level Practitioner</vt:lpstr>
      <vt:lpstr>First Level Practitioner</vt:lpstr>
      <vt:lpstr>Second Level Practitioner</vt:lpstr>
      <vt:lpstr>Third Level Practitioner</vt:lpstr>
      <vt:lpstr>First Level Practitioner</vt:lpstr>
      <vt:lpstr>Second Level Practitioner</vt:lpstr>
      <vt:lpstr>Third Level Practitioner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IBSA VET Capability Framework</dc:title>
  <dc:creator>Emma Tubb</dc:creator>
  <cp:lastModifiedBy>Emma Tubb</cp:lastModifiedBy>
  <cp:revision>20</cp:revision>
  <dcterms:created xsi:type="dcterms:W3CDTF">2015-04-22T03:40:19Z</dcterms:created>
  <dcterms:modified xsi:type="dcterms:W3CDTF">2015-04-22T06:13:36Z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0x010100795CC4CF515DEF4F8C4AFAD7C77FF790</vt:lpwstr>
  </property>
  <property fmtid="{D5CDD505-2E9C-101B-9397-08002B2CF9AE}" pid="3" name="_dlc_DocIdItemGuid">
    <vt:lpwstr>0f385a67-e4ae-495e-8ff7-f0f454faafea</vt:lpwstr>
  </property>
</Properties>
</file>